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2"/>
  </p:handoutMasterIdLst>
  <p:sldIdLst>
    <p:sldId id="256" r:id="rId2"/>
    <p:sldId id="257" r:id="rId3"/>
    <p:sldId id="259" r:id="rId4"/>
    <p:sldId id="258" r:id="rId5"/>
    <p:sldId id="260" r:id="rId6"/>
    <p:sldId id="261" r:id="rId7"/>
    <p:sldId id="262" r:id="rId8"/>
    <p:sldId id="265" r:id="rId9"/>
    <p:sldId id="263" r:id="rId10"/>
    <p:sldId id="264"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8" d="100"/>
          <a:sy n="78" d="100"/>
        </p:scale>
        <p:origin x="-96"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7609C1A-A204-47D0-AD6F-DFBF6304179D}" type="datetimeFigureOut">
              <a:rPr lang="en-US" smtClean="0"/>
              <a:t>11/3/2008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DE7F052-7AFA-4E63-BFF0-4E0C1106C3CD}" type="slidenum">
              <a:rPr lang="en-US" smtClean="0"/>
              <a:t>‹#›</a:t>
            </a:fld>
            <a:endParaRPr lang="en-US" dirty="0"/>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dirty="0"/>
          </a:p>
        </p:txBody>
      </p:sp>
      <p:sp>
        <p:nvSpPr>
          <p:cNvPr id="15" name="Date Placeholder 14"/>
          <p:cNvSpPr>
            <a:spLocks noGrp="1"/>
          </p:cNvSpPr>
          <p:nvPr>
            <p:ph type="dt" sz="half" idx="10"/>
          </p:nvPr>
        </p:nvSpPr>
        <p:spPr/>
        <p:txBody>
          <a:bodyPr/>
          <a:lstStyle/>
          <a:p>
            <a:fld id="{FA19D09F-763A-4F04-8D08-F149CA54F22C}" type="datetimeFigureOut">
              <a:rPr lang="en-US" smtClean="0"/>
              <a:pPr/>
              <a:t>11/3/2008</a:t>
            </a:fld>
            <a:endParaRPr lang="en-US" dirty="0"/>
          </a:p>
        </p:txBody>
      </p:sp>
      <p:sp>
        <p:nvSpPr>
          <p:cNvPr id="16" name="Slide Number Placeholder 15"/>
          <p:cNvSpPr>
            <a:spLocks noGrp="1"/>
          </p:cNvSpPr>
          <p:nvPr>
            <p:ph type="sldNum" sz="quarter" idx="11"/>
          </p:nvPr>
        </p:nvSpPr>
        <p:spPr/>
        <p:txBody>
          <a:bodyPr/>
          <a:lstStyle/>
          <a:p>
            <a:fld id="{F2E5CF72-2AB7-470C-A79E-53EB7D9C3935}" type="slidenum">
              <a:rPr lang="en-US" smtClean="0"/>
              <a:pPr/>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A19D09F-763A-4F04-8D08-F149CA54F22C}" type="datetimeFigureOut">
              <a:rPr lang="en-US" smtClean="0"/>
              <a:pPr/>
              <a:t>11/3/2008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E5CF72-2AB7-470C-A79E-53EB7D9C393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A19D09F-763A-4F04-8D08-F149CA54F22C}" type="datetimeFigureOut">
              <a:rPr lang="en-US" smtClean="0"/>
              <a:pPr/>
              <a:t>11/3/2008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E5CF72-2AB7-470C-A79E-53EB7D9C393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FA19D09F-763A-4F04-8D08-F149CA54F22C}" type="datetimeFigureOut">
              <a:rPr lang="en-US" smtClean="0"/>
              <a:pPr/>
              <a:t>11/3/2008</a:t>
            </a:fld>
            <a:endParaRPr lang="en-US" dirty="0"/>
          </a:p>
        </p:txBody>
      </p:sp>
      <p:sp>
        <p:nvSpPr>
          <p:cNvPr id="15" name="Slide Number Placeholder 14"/>
          <p:cNvSpPr>
            <a:spLocks noGrp="1"/>
          </p:cNvSpPr>
          <p:nvPr>
            <p:ph type="sldNum" sz="quarter" idx="15"/>
          </p:nvPr>
        </p:nvSpPr>
        <p:spPr/>
        <p:txBody>
          <a:bodyPr/>
          <a:lstStyle>
            <a:lvl1pPr algn="ctr">
              <a:defRPr/>
            </a:lvl1pPr>
          </a:lstStyle>
          <a:p>
            <a:fld id="{F2E5CF72-2AB7-470C-A79E-53EB7D9C3935}" type="slidenum">
              <a:rPr lang="en-US" smtClean="0"/>
              <a:pPr/>
              <a:t>‹#›</a:t>
            </a:fld>
            <a:endParaRPr lang="en-US" dirty="0"/>
          </a:p>
        </p:txBody>
      </p:sp>
      <p:sp>
        <p:nvSpPr>
          <p:cNvPr id="16" name="Footer Placeholder 15"/>
          <p:cNvSpPr>
            <a:spLocks noGrp="1"/>
          </p:cNvSpPr>
          <p:nvPr>
            <p:ph type="ftr" sz="quarter" idx="16"/>
          </p:nvPr>
        </p:nvSpPr>
        <p:spPr/>
        <p:txBody>
          <a:bodyPr/>
          <a:lstStyle/>
          <a:p>
            <a:endParaRPr lang="en-US" dirty="0"/>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FA19D09F-763A-4F04-8D08-F149CA54F22C}" type="datetimeFigureOut">
              <a:rPr lang="en-US" smtClean="0"/>
              <a:pPr/>
              <a:t>11/3/2008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2E5CF72-2AB7-470C-A79E-53EB7D9C3935}" type="slidenum">
              <a:rPr lang="en-US" smtClean="0"/>
              <a:pPr/>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A19D09F-763A-4F04-8D08-F149CA54F22C}" type="datetimeFigureOut">
              <a:rPr lang="en-US" smtClean="0"/>
              <a:pPr/>
              <a:t>11/3/2008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2E5CF72-2AB7-470C-A79E-53EB7D9C3935}" type="slidenum">
              <a:rPr lang="en-US" smtClean="0"/>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F2E5CF72-2AB7-470C-A79E-53EB7D9C3935}" type="slidenum">
              <a:rPr lang="en-US" smtClean="0"/>
              <a:pPr/>
              <a:t>‹#›</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7" name="Date Placeholder 6"/>
          <p:cNvSpPr>
            <a:spLocks noGrp="1"/>
          </p:cNvSpPr>
          <p:nvPr>
            <p:ph type="dt" sz="half" idx="10"/>
          </p:nvPr>
        </p:nvSpPr>
        <p:spPr/>
        <p:txBody>
          <a:bodyPr/>
          <a:lstStyle/>
          <a:p>
            <a:fld id="{FA19D09F-763A-4F04-8D08-F149CA54F22C}" type="datetimeFigureOut">
              <a:rPr lang="en-US" smtClean="0"/>
              <a:pPr/>
              <a:t>11/3/2008</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A19D09F-763A-4F04-8D08-F149CA54F22C}" type="datetimeFigureOut">
              <a:rPr lang="en-US" smtClean="0"/>
              <a:pPr/>
              <a:t>11/3/2008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2E5CF72-2AB7-470C-A79E-53EB7D9C3935}" type="slidenum">
              <a:rPr lang="en-US" smtClean="0"/>
              <a:pPr/>
              <a:t>‹#›</a:t>
            </a:fld>
            <a:endParaRPr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19D09F-763A-4F04-8D08-F149CA54F22C}" type="datetimeFigureOut">
              <a:rPr lang="en-US" smtClean="0"/>
              <a:pPr/>
              <a:t>11/3/2008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2E5CF72-2AB7-470C-A79E-53EB7D9C393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FA19D09F-763A-4F04-8D08-F149CA54F22C}" type="datetimeFigureOut">
              <a:rPr lang="en-US" smtClean="0"/>
              <a:pPr/>
              <a:t>11/3/2008</a:t>
            </a:fld>
            <a:endParaRPr lang="en-US" dirty="0"/>
          </a:p>
        </p:txBody>
      </p:sp>
      <p:sp>
        <p:nvSpPr>
          <p:cNvPr id="9" name="Slide Number Placeholder 8"/>
          <p:cNvSpPr>
            <a:spLocks noGrp="1"/>
          </p:cNvSpPr>
          <p:nvPr>
            <p:ph type="sldNum" sz="quarter" idx="15"/>
          </p:nvPr>
        </p:nvSpPr>
        <p:spPr/>
        <p:txBody>
          <a:bodyPr/>
          <a:lstStyle/>
          <a:p>
            <a:fld id="{F2E5CF72-2AB7-470C-A79E-53EB7D9C3935}" type="slidenum">
              <a:rPr lang="en-US" smtClean="0"/>
              <a:pPr/>
              <a:t>‹#›</a:t>
            </a:fld>
            <a:endParaRPr lang="en-US" dirty="0"/>
          </a:p>
        </p:txBody>
      </p:sp>
      <p:sp>
        <p:nvSpPr>
          <p:cNvPr id="10" name="Footer Placeholder 9"/>
          <p:cNvSpPr>
            <a:spLocks noGrp="1"/>
          </p:cNvSpPr>
          <p:nvPr>
            <p:ph type="ftr" sz="quarter" idx="16"/>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FA19D09F-763A-4F04-8D08-F149CA54F22C}" type="datetimeFigureOut">
              <a:rPr lang="en-US" smtClean="0"/>
              <a:pPr/>
              <a:t>11/3/2008</a:t>
            </a:fld>
            <a:endParaRPr lang="en-US" dirty="0"/>
          </a:p>
        </p:txBody>
      </p:sp>
      <p:sp>
        <p:nvSpPr>
          <p:cNvPr id="9" name="Slide Number Placeholder 8"/>
          <p:cNvSpPr>
            <a:spLocks noGrp="1"/>
          </p:cNvSpPr>
          <p:nvPr>
            <p:ph type="sldNum" sz="quarter" idx="11"/>
          </p:nvPr>
        </p:nvSpPr>
        <p:spPr/>
        <p:txBody>
          <a:bodyPr/>
          <a:lstStyle/>
          <a:p>
            <a:fld id="{F2E5CF72-2AB7-470C-A79E-53EB7D9C3935}"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FA19D09F-763A-4F04-8D08-F149CA54F22C}" type="datetimeFigureOut">
              <a:rPr lang="en-US" smtClean="0"/>
              <a:pPr/>
              <a:t>11/3/2008</a:t>
            </a:fld>
            <a:endParaRPr lang="en-US" dirty="0"/>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dirty="0"/>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F2E5CF72-2AB7-470C-A79E-53EB7D9C3935}" type="slidenum">
              <a:rPr lang="en-US" smtClean="0"/>
              <a:pPr/>
              <a:t>‹#›</a:t>
            </a:fld>
            <a:endParaRPr lang="en-US" dirty="0"/>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aamodor@dadeschools.net" TargetMode="External"/><Relationship Id="rId2" Type="http://schemas.openxmlformats.org/officeDocument/2006/relationships/hyperlink" Target="mailto:nbrisson@dadeschools.net" TargetMode="External"/><Relationship Id="rId1" Type="http://schemas.openxmlformats.org/officeDocument/2006/relationships/slideLayout" Target="../slideLayouts/slideLayout2.xml"/><Relationship Id="rId4" Type="http://schemas.openxmlformats.org/officeDocument/2006/relationships/image" Target="../media/image20.wmf"/></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57200" y="3699804"/>
            <a:ext cx="8305800" cy="2319996"/>
          </a:xfrm>
        </p:spPr>
        <p:txBody>
          <a:bodyPr/>
          <a:lstStyle/>
          <a:p>
            <a:r>
              <a:rPr lang="en-US" dirty="0" smtClean="0"/>
              <a:t>Miami-Dade County Public Schools</a:t>
            </a:r>
          </a:p>
          <a:p>
            <a:r>
              <a:rPr lang="en-US" dirty="0" smtClean="0"/>
              <a:t>Smaller Learning Communities Grant Program</a:t>
            </a:r>
          </a:p>
          <a:p>
            <a:r>
              <a:rPr lang="en-US" dirty="0" smtClean="0"/>
              <a:t>2008 Cohort</a:t>
            </a:r>
          </a:p>
          <a:p>
            <a:endParaRPr lang="en-US" dirty="0" smtClean="0"/>
          </a:p>
          <a:p>
            <a:r>
              <a:rPr lang="en-US" sz="1600" dirty="0" smtClean="0"/>
              <a:t>Nicki Brisson, Director</a:t>
            </a:r>
          </a:p>
          <a:p>
            <a:r>
              <a:rPr lang="en-US" sz="1600" dirty="0" smtClean="0"/>
              <a:t>School Choice and Parental Options</a:t>
            </a:r>
          </a:p>
          <a:p>
            <a:endParaRPr lang="en-US" sz="1600" dirty="0"/>
          </a:p>
        </p:txBody>
      </p:sp>
      <p:pic>
        <p:nvPicPr>
          <p:cNvPr id="4" name="Picture 3" descr="C:\Documents and Settings\277593\Local Settings\Temporary Internet Files\Content.IE5\FGLEOTMX\j0439586[1].png"/>
          <p:cNvPicPr/>
          <p:nvPr/>
        </p:nvPicPr>
        <p:blipFill>
          <a:blip r:embed="rId2" cstate="print"/>
          <a:srcRect/>
          <a:stretch>
            <a:fillRect/>
          </a:stretch>
        </p:blipFill>
        <p:spPr bwMode="auto">
          <a:xfrm>
            <a:off x="3124200" y="685800"/>
            <a:ext cx="2895600" cy="24384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724400" y="1524000"/>
            <a:ext cx="3962400" cy="4572000"/>
          </a:xfrm>
        </p:spPr>
        <p:txBody>
          <a:bodyPr/>
          <a:lstStyle/>
          <a:p>
            <a:r>
              <a:rPr lang="en-US" dirty="0" smtClean="0"/>
              <a:t>Required for each year of the grant</a:t>
            </a:r>
          </a:p>
          <a:p>
            <a:r>
              <a:rPr lang="en-US" dirty="0" smtClean="0"/>
              <a:t>Data will determine program effectiveness and continued funding for 2012 and 2013</a:t>
            </a:r>
          </a:p>
          <a:p>
            <a:r>
              <a:rPr lang="en-US" dirty="0" smtClean="0"/>
              <a:t>Will require minimal data collection from school-site personnel</a:t>
            </a:r>
            <a:endParaRPr lang="en-US" dirty="0"/>
          </a:p>
        </p:txBody>
      </p:sp>
      <p:sp>
        <p:nvSpPr>
          <p:cNvPr id="3" name="Title 2"/>
          <p:cNvSpPr>
            <a:spLocks noGrp="1"/>
          </p:cNvSpPr>
          <p:nvPr>
            <p:ph type="title"/>
          </p:nvPr>
        </p:nvSpPr>
        <p:spPr/>
        <p:txBody>
          <a:bodyPr>
            <a:normAutofit fontScale="90000"/>
          </a:bodyPr>
          <a:lstStyle/>
          <a:p>
            <a:r>
              <a:rPr smtClean="0"/>
              <a:t>USDOE Annual Performance Reporting</a:t>
            </a:r>
            <a:r>
              <a:rPr lang="en-US" dirty="0" smtClean="0"/>
              <a:t>…….</a:t>
            </a:r>
            <a:endParaRPr lang="en-US" dirty="0"/>
          </a:p>
        </p:txBody>
      </p:sp>
      <p:pic>
        <p:nvPicPr>
          <p:cNvPr id="9218" name="Picture 2" descr="C:\Documents and Settings\191207\Local Settings\Temporary Internet Files\Content.IE5\ZX26HAWG\MCj00787350000[1].wmf"/>
          <p:cNvPicPr>
            <a:picLocks noChangeAspect="1" noChangeArrowheads="1"/>
          </p:cNvPicPr>
          <p:nvPr/>
        </p:nvPicPr>
        <p:blipFill>
          <a:blip r:embed="rId2"/>
          <a:srcRect/>
          <a:stretch>
            <a:fillRect/>
          </a:stretch>
        </p:blipFill>
        <p:spPr bwMode="auto">
          <a:xfrm>
            <a:off x="304800" y="1295400"/>
            <a:ext cx="4251325" cy="48006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676400"/>
            <a:ext cx="5943600" cy="4572000"/>
          </a:xfrm>
        </p:spPr>
        <p:txBody>
          <a:bodyPr>
            <a:normAutofit lnSpcReduction="10000"/>
          </a:bodyPr>
          <a:lstStyle/>
          <a:p>
            <a:r>
              <a:rPr lang="en-US" dirty="0" smtClean="0"/>
              <a:t>Additional funding to support and strengthen SLC academies/activities</a:t>
            </a:r>
          </a:p>
          <a:p>
            <a:r>
              <a:rPr lang="en-US" dirty="0" smtClean="0"/>
              <a:t>Improved school culture to meet the needs of today’s students</a:t>
            </a:r>
          </a:p>
          <a:p>
            <a:r>
              <a:rPr lang="en-US" dirty="0" smtClean="0"/>
              <a:t>Increased opportunity for improved academic achievement of students</a:t>
            </a:r>
          </a:p>
          <a:p>
            <a:r>
              <a:rPr lang="en-US" dirty="0" smtClean="0"/>
              <a:t>School recognition through designation as a national SLC Design Studio</a:t>
            </a:r>
          </a:p>
          <a:p>
            <a:endParaRPr lang="en-US" dirty="0"/>
          </a:p>
        </p:txBody>
      </p:sp>
      <p:sp>
        <p:nvSpPr>
          <p:cNvPr id="3" name="Title 2"/>
          <p:cNvSpPr>
            <a:spLocks noGrp="1"/>
          </p:cNvSpPr>
          <p:nvPr>
            <p:ph type="title"/>
          </p:nvPr>
        </p:nvSpPr>
        <p:spPr/>
        <p:txBody>
          <a:bodyPr>
            <a:normAutofit fontScale="90000"/>
          </a:bodyPr>
          <a:lstStyle/>
          <a:p>
            <a:r>
              <a:rPr smtClean="0"/>
              <a:t>MDCPS Smaller Learning Communities opportunities</a:t>
            </a:r>
            <a:r>
              <a:rPr lang="en-US" dirty="0" smtClean="0"/>
              <a:t>……</a:t>
            </a:r>
            <a:endParaRPr lang="en-US" dirty="0"/>
          </a:p>
        </p:txBody>
      </p:sp>
      <p:pic>
        <p:nvPicPr>
          <p:cNvPr id="10242" name="Picture 2" descr="C:\Documents and Settings\191207\Local Settings\Temporary Internet Files\Content.IE5\XSBRJP9E\MCj00788090000[1].wmf"/>
          <p:cNvPicPr>
            <a:picLocks noChangeAspect="1" noChangeArrowheads="1"/>
          </p:cNvPicPr>
          <p:nvPr/>
        </p:nvPicPr>
        <p:blipFill>
          <a:blip r:embed="rId2"/>
          <a:srcRect/>
          <a:stretch>
            <a:fillRect/>
          </a:stretch>
        </p:blipFill>
        <p:spPr bwMode="auto">
          <a:xfrm>
            <a:off x="6096000" y="1447800"/>
            <a:ext cx="2381250" cy="396240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95400" y="1524000"/>
            <a:ext cx="7391400" cy="4572000"/>
          </a:xfrm>
        </p:spPr>
        <p:txBody>
          <a:bodyPr/>
          <a:lstStyle/>
          <a:p>
            <a:r>
              <a:rPr lang="en-US" dirty="0" smtClean="0"/>
              <a:t>An SLC grant recipient school that has been identified as having exemplary SLC practices and research-based key elements in place for ALL students</a:t>
            </a:r>
          </a:p>
          <a:p>
            <a:r>
              <a:rPr lang="en-US" dirty="0" smtClean="0"/>
              <a:t>An SLC grant school that has demonstrated student achievement</a:t>
            </a:r>
            <a:endParaRPr lang="en-US" dirty="0"/>
          </a:p>
        </p:txBody>
      </p:sp>
      <p:sp>
        <p:nvSpPr>
          <p:cNvPr id="3" name="Title 2"/>
          <p:cNvSpPr>
            <a:spLocks noGrp="1"/>
          </p:cNvSpPr>
          <p:nvPr>
            <p:ph type="title"/>
          </p:nvPr>
        </p:nvSpPr>
        <p:spPr/>
        <p:txBody>
          <a:bodyPr>
            <a:normAutofit/>
          </a:bodyPr>
          <a:lstStyle/>
          <a:p>
            <a:r>
              <a:rPr smtClean="0"/>
              <a:t>SLC Design Studio Defined</a:t>
            </a:r>
            <a:r>
              <a:rPr lang="en-US" dirty="0" smtClean="0"/>
              <a:t>…</a:t>
            </a:r>
            <a:endParaRPr lang="en-US" dirty="0"/>
          </a:p>
        </p:txBody>
      </p:sp>
      <p:pic>
        <p:nvPicPr>
          <p:cNvPr id="11268" name="Picture 4" descr="C:\Documents and Settings\191207\Local Settings\Temporary Internet Files\Content.IE5\5TNMNIKO\MCj00788290000[1].wmf"/>
          <p:cNvPicPr>
            <a:picLocks noChangeAspect="1" noChangeArrowheads="1"/>
          </p:cNvPicPr>
          <p:nvPr/>
        </p:nvPicPr>
        <p:blipFill>
          <a:blip r:embed="rId2"/>
          <a:srcRect/>
          <a:stretch>
            <a:fillRect/>
          </a:stretch>
        </p:blipFill>
        <p:spPr bwMode="auto">
          <a:xfrm>
            <a:off x="1524000" y="4114800"/>
            <a:ext cx="6324600" cy="24384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495800" y="1524000"/>
            <a:ext cx="4191000" cy="4572000"/>
          </a:xfrm>
        </p:spPr>
        <p:txBody>
          <a:bodyPr>
            <a:normAutofit fontScale="77500" lnSpcReduction="20000"/>
          </a:bodyPr>
          <a:lstStyle/>
          <a:p>
            <a:r>
              <a:rPr lang="en-US" dirty="0" smtClean="0"/>
              <a:t>Provide visiting school teams with research-based SLC strategies and structures that have proven successful at the host school</a:t>
            </a:r>
          </a:p>
          <a:p>
            <a:r>
              <a:rPr lang="en-US" dirty="0" smtClean="0"/>
              <a:t>Assist visiting school teams with concrete plans to develop and implement their own SLC plan</a:t>
            </a:r>
          </a:p>
          <a:p>
            <a:r>
              <a:rPr lang="en-US" dirty="0" smtClean="0"/>
              <a:t>Provide reflection and introspection from the host school on their own SLC practice to learn, strengthen, and enhance their own continuous improvement</a:t>
            </a:r>
            <a:endParaRPr lang="en-US" dirty="0"/>
          </a:p>
        </p:txBody>
      </p:sp>
      <p:sp>
        <p:nvSpPr>
          <p:cNvPr id="3" name="Title 2"/>
          <p:cNvSpPr>
            <a:spLocks noGrp="1"/>
          </p:cNvSpPr>
          <p:nvPr>
            <p:ph type="title"/>
          </p:nvPr>
        </p:nvSpPr>
        <p:spPr/>
        <p:txBody>
          <a:bodyPr/>
          <a:lstStyle/>
          <a:p>
            <a:r>
              <a:rPr smtClean="0"/>
              <a:t>SLC Design Studio Goals</a:t>
            </a:r>
            <a:r>
              <a:rPr lang="en-US" dirty="0" smtClean="0"/>
              <a:t>….</a:t>
            </a:r>
            <a:endParaRPr lang="en-US" dirty="0"/>
          </a:p>
        </p:txBody>
      </p:sp>
      <p:pic>
        <p:nvPicPr>
          <p:cNvPr id="12290" name="Picture 2" descr="C:\Documents and Settings\191207\Local Settings\Temporary Internet Files\Content.IE5\22CKV9XD\MCj00787360000[1].wmf"/>
          <p:cNvPicPr>
            <a:picLocks noChangeAspect="1" noChangeArrowheads="1"/>
          </p:cNvPicPr>
          <p:nvPr/>
        </p:nvPicPr>
        <p:blipFill>
          <a:blip r:embed="rId2"/>
          <a:srcRect/>
          <a:stretch>
            <a:fillRect/>
          </a:stretch>
        </p:blipFill>
        <p:spPr bwMode="auto">
          <a:xfrm>
            <a:off x="304800" y="2133600"/>
            <a:ext cx="5235575" cy="4537075"/>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28800" y="2514600"/>
            <a:ext cx="7086600" cy="3200400"/>
          </a:xfrm>
        </p:spPr>
        <p:txBody>
          <a:bodyPr>
            <a:normAutofit fontScale="77500" lnSpcReduction="20000"/>
          </a:bodyPr>
          <a:lstStyle/>
          <a:p>
            <a:r>
              <a:rPr lang="en-US" dirty="0" smtClean="0"/>
              <a:t>What is our purpose in sharing what is happening in our school?</a:t>
            </a:r>
          </a:p>
          <a:p>
            <a:r>
              <a:rPr lang="en-US" dirty="0" smtClean="0"/>
              <a:t>What current successful instructional components and SLC principles should be the focus of our Design Studio?</a:t>
            </a:r>
          </a:p>
          <a:p>
            <a:r>
              <a:rPr lang="en-US" dirty="0" smtClean="0"/>
              <a:t>Who is willing to commit the time to do the work required and be responsible to carry our tasks in a timely manner?</a:t>
            </a:r>
          </a:p>
          <a:p>
            <a:r>
              <a:rPr lang="en-US" dirty="0" smtClean="0"/>
              <a:t>Who will be the lead in the Design Studio process?</a:t>
            </a:r>
          </a:p>
          <a:p>
            <a:r>
              <a:rPr lang="en-US" dirty="0" smtClean="0"/>
              <a:t>What is the role of the district and how can the school garner their support?</a:t>
            </a:r>
            <a:endParaRPr lang="en-US" dirty="0"/>
          </a:p>
        </p:txBody>
      </p:sp>
      <p:sp>
        <p:nvSpPr>
          <p:cNvPr id="3" name="Title 2"/>
          <p:cNvSpPr>
            <a:spLocks noGrp="1"/>
          </p:cNvSpPr>
          <p:nvPr>
            <p:ph type="title"/>
          </p:nvPr>
        </p:nvSpPr>
        <p:spPr/>
        <p:txBody>
          <a:bodyPr>
            <a:normAutofit fontScale="90000"/>
          </a:bodyPr>
          <a:lstStyle/>
          <a:p>
            <a:r>
              <a:rPr smtClean="0"/>
              <a:t>Points for discussion when considering design studio status</a:t>
            </a:r>
            <a:r>
              <a:rPr lang="en-US" dirty="0" smtClean="0"/>
              <a:t>….</a:t>
            </a:r>
            <a:endParaRPr lang="en-US" dirty="0"/>
          </a:p>
        </p:txBody>
      </p:sp>
      <p:pic>
        <p:nvPicPr>
          <p:cNvPr id="13315" name="Picture 3" descr="C:\Documents and Settings\191207\Local Settings\Temporary Internet Files\Content.IE5\03RWWWL7\MCj00788020000[1].wmf"/>
          <p:cNvPicPr>
            <a:picLocks noChangeAspect="1" noChangeArrowheads="1"/>
          </p:cNvPicPr>
          <p:nvPr/>
        </p:nvPicPr>
        <p:blipFill>
          <a:blip r:embed="rId2"/>
          <a:srcRect/>
          <a:stretch>
            <a:fillRect/>
          </a:stretch>
        </p:blipFill>
        <p:spPr bwMode="auto">
          <a:xfrm>
            <a:off x="685800" y="1600200"/>
            <a:ext cx="2705100" cy="40386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352800" y="1524000"/>
            <a:ext cx="5334000" cy="4572000"/>
          </a:xfrm>
        </p:spPr>
        <p:txBody>
          <a:bodyPr>
            <a:normAutofit/>
          </a:bodyPr>
          <a:lstStyle/>
          <a:p>
            <a:r>
              <a:rPr lang="en-US" dirty="0" smtClean="0"/>
              <a:t>Academic Teaming – interdisciplinary teams of teachers who share the same student</a:t>
            </a:r>
          </a:p>
          <a:p>
            <a:r>
              <a:rPr lang="en-US" dirty="0" smtClean="0"/>
              <a:t>Adult advocate systems – a practice that ensures that at least one adult knows each student well</a:t>
            </a:r>
          </a:p>
        </p:txBody>
      </p:sp>
      <p:sp>
        <p:nvSpPr>
          <p:cNvPr id="3" name="Title 2"/>
          <p:cNvSpPr>
            <a:spLocks noGrp="1"/>
          </p:cNvSpPr>
          <p:nvPr>
            <p:ph type="title"/>
          </p:nvPr>
        </p:nvSpPr>
        <p:spPr/>
        <p:txBody>
          <a:bodyPr>
            <a:normAutofit fontScale="90000"/>
          </a:bodyPr>
          <a:lstStyle/>
          <a:p>
            <a:r>
              <a:rPr smtClean="0"/>
              <a:t>Examples of Target SLC Instructional Strategies</a:t>
            </a:r>
            <a:endParaRPr lang="en-US" dirty="0"/>
          </a:p>
        </p:txBody>
      </p:sp>
      <p:pic>
        <p:nvPicPr>
          <p:cNvPr id="14342" name="Picture 6" descr="C:\Documents and Settings\191207\Local Settings\Temporary Internet Files\Content.IE5\IJOLA5U7\MCj00787010000[1].wmf"/>
          <p:cNvPicPr>
            <a:picLocks noChangeAspect="1" noChangeArrowheads="1"/>
          </p:cNvPicPr>
          <p:nvPr/>
        </p:nvPicPr>
        <p:blipFill>
          <a:blip r:embed="rId2"/>
          <a:srcRect/>
          <a:stretch>
            <a:fillRect/>
          </a:stretch>
        </p:blipFill>
        <p:spPr bwMode="auto">
          <a:xfrm>
            <a:off x="457200" y="1524000"/>
            <a:ext cx="2689225" cy="464820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524000"/>
            <a:ext cx="5486400" cy="4572000"/>
          </a:xfrm>
        </p:spPr>
        <p:txBody>
          <a:bodyPr>
            <a:normAutofit fontScale="92500"/>
          </a:bodyPr>
          <a:lstStyle/>
          <a:p>
            <a:r>
              <a:rPr lang="en-US" dirty="0" smtClean="0"/>
              <a:t>Differentiated Instruction – provides academic instruction for students of all academic skill levels</a:t>
            </a:r>
          </a:p>
          <a:p>
            <a:r>
              <a:rPr lang="en-US" dirty="0" smtClean="0"/>
              <a:t>Freshman transition activities – a process to ensure a successful transition into both high school and an academy or house</a:t>
            </a:r>
          </a:p>
          <a:p>
            <a:r>
              <a:rPr lang="en-US" dirty="0" smtClean="0"/>
              <a:t>Multi-year groups – teachers remain with a group of students over a period of tow or more years, fostering trust and relationships</a:t>
            </a:r>
          </a:p>
          <a:p>
            <a:endParaRPr lang="en-US" dirty="0"/>
          </a:p>
        </p:txBody>
      </p:sp>
      <p:sp>
        <p:nvSpPr>
          <p:cNvPr id="3" name="Title 2"/>
          <p:cNvSpPr>
            <a:spLocks noGrp="1"/>
          </p:cNvSpPr>
          <p:nvPr>
            <p:ph type="title"/>
          </p:nvPr>
        </p:nvSpPr>
        <p:spPr/>
        <p:txBody>
          <a:bodyPr>
            <a:normAutofit fontScale="90000"/>
          </a:bodyPr>
          <a:lstStyle/>
          <a:p>
            <a:r>
              <a:rPr smtClean="0"/>
              <a:t>Target instructional strategies cont</a:t>
            </a:r>
            <a:r>
              <a:rPr lang="en-US" dirty="0" smtClean="0"/>
              <a:t>…</a:t>
            </a:r>
            <a:endParaRPr lang="en-US" dirty="0"/>
          </a:p>
        </p:txBody>
      </p:sp>
      <p:pic>
        <p:nvPicPr>
          <p:cNvPr id="15362" name="Picture 2" descr="C:\Documents and Settings\191207\Local Settings\Temporary Internet Files\Content.IE5\FG9URKNQ\MCj00787550000[1].wmf"/>
          <p:cNvPicPr>
            <a:picLocks noChangeAspect="1" noChangeArrowheads="1"/>
          </p:cNvPicPr>
          <p:nvPr/>
        </p:nvPicPr>
        <p:blipFill>
          <a:blip r:embed="rId2"/>
          <a:srcRect/>
          <a:stretch>
            <a:fillRect/>
          </a:stretch>
        </p:blipFill>
        <p:spPr bwMode="auto">
          <a:xfrm>
            <a:off x="5791200" y="1676400"/>
            <a:ext cx="2806700" cy="45720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124200" y="1600200"/>
            <a:ext cx="5562600" cy="4572000"/>
          </a:xfrm>
        </p:spPr>
        <p:txBody>
          <a:bodyPr>
            <a:normAutofit lnSpcReduction="10000"/>
          </a:bodyPr>
          <a:lstStyle/>
          <a:p>
            <a:r>
              <a:rPr lang="en-US" dirty="0" smtClean="0"/>
              <a:t>Academies – subgroups within schools organized around particular themes</a:t>
            </a:r>
          </a:p>
          <a:p>
            <a:r>
              <a:rPr lang="en-US" dirty="0" smtClean="0"/>
              <a:t>Alternative scheduling – allows teachers to develop lessons that are more compatible with learning objectives</a:t>
            </a:r>
          </a:p>
          <a:p>
            <a:r>
              <a:rPr lang="en-US" dirty="0" smtClean="0"/>
              <a:t>House plans – divides students in a large school into groups of several hundred, either across grade levels or by grade level</a:t>
            </a:r>
            <a:endParaRPr lang="en-US" dirty="0"/>
          </a:p>
        </p:txBody>
      </p:sp>
      <p:sp>
        <p:nvSpPr>
          <p:cNvPr id="3" name="Title 2"/>
          <p:cNvSpPr>
            <a:spLocks noGrp="1"/>
          </p:cNvSpPr>
          <p:nvPr>
            <p:ph type="title"/>
          </p:nvPr>
        </p:nvSpPr>
        <p:spPr/>
        <p:txBody>
          <a:bodyPr>
            <a:normAutofit fontScale="90000"/>
          </a:bodyPr>
          <a:lstStyle/>
          <a:p>
            <a:r>
              <a:rPr smtClean="0"/>
              <a:t>Examples of Target SLC Organizational Structures</a:t>
            </a:r>
            <a:endParaRPr lang="en-US" dirty="0"/>
          </a:p>
        </p:txBody>
      </p:sp>
      <p:pic>
        <p:nvPicPr>
          <p:cNvPr id="16386" name="Picture 2" descr="C:\Documents and Settings\191207\Local Settings\Temporary Internet Files\Content.IE5\6TCFAPSX\MCj00787310000[1].wmf"/>
          <p:cNvPicPr>
            <a:picLocks noChangeAspect="1" noChangeArrowheads="1"/>
          </p:cNvPicPr>
          <p:nvPr/>
        </p:nvPicPr>
        <p:blipFill>
          <a:blip r:embed="rId2"/>
          <a:srcRect/>
          <a:stretch>
            <a:fillRect/>
          </a:stretch>
        </p:blipFill>
        <p:spPr bwMode="auto">
          <a:xfrm>
            <a:off x="762000" y="1752600"/>
            <a:ext cx="2261351" cy="3934305"/>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447800"/>
            <a:ext cx="5715000" cy="4572000"/>
          </a:xfrm>
        </p:spPr>
        <p:txBody>
          <a:bodyPr>
            <a:normAutofit lnSpcReduction="10000"/>
          </a:bodyPr>
          <a:lstStyle/>
          <a:p>
            <a:r>
              <a:rPr lang="en-US" dirty="0" smtClean="0"/>
              <a:t>Magnet Programs – involves the use of a specialty core focus to attract students</a:t>
            </a:r>
          </a:p>
          <a:p>
            <a:r>
              <a:rPr lang="en-US" dirty="0" smtClean="0"/>
              <a:t>School-Within-a-School – a small autonomous program housed within a larger school building</a:t>
            </a:r>
          </a:p>
          <a:p>
            <a:r>
              <a:rPr lang="en-US" dirty="0" smtClean="0"/>
              <a:t>Teacher Advisory Systems – advisory activities that include assisting students develop personal learning plans, engage in career education, and develop post-secondary plans</a:t>
            </a:r>
            <a:endParaRPr lang="en-US" dirty="0"/>
          </a:p>
        </p:txBody>
      </p:sp>
      <p:sp>
        <p:nvSpPr>
          <p:cNvPr id="3" name="Title 2"/>
          <p:cNvSpPr>
            <a:spLocks noGrp="1"/>
          </p:cNvSpPr>
          <p:nvPr>
            <p:ph type="title"/>
          </p:nvPr>
        </p:nvSpPr>
        <p:spPr/>
        <p:txBody>
          <a:bodyPr>
            <a:normAutofit fontScale="90000"/>
          </a:bodyPr>
          <a:lstStyle/>
          <a:p>
            <a:r>
              <a:rPr smtClean="0"/>
              <a:t>Target organizational Structures cont</a:t>
            </a:r>
            <a:r>
              <a:rPr lang="en-US" dirty="0" smtClean="0"/>
              <a:t>……</a:t>
            </a:r>
            <a:endParaRPr lang="en-US" dirty="0"/>
          </a:p>
        </p:txBody>
      </p:sp>
      <p:pic>
        <p:nvPicPr>
          <p:cNvPr id="17411" name="Picture 3" descr="C:\Documents and Settings\191207\Local Settings\Temporary Internet Files\Content.IE5\6TCFAPSX\MCj00787540000[1].wmf"/>
          <p:cNvPicPr>
            <a:picLocks noChangeAspect="1" noChangeArrowheads="1"/>
          </p:cNvPicPr>
          <p:nvPr/>
        </p:nvPicPr>
        <p:blipFill>
          <a:blip r:embed="rId2"/>
          <a:srcRect/>
          <a:stretch>
            <a:fillRect/>
          </a:stretch>
        </p:blipFill>
        <p:spPr bwMode="auto">
          <a:xfrm>
            <a:off x="5866870" y="1600200"/>
            <a:ext cx="2667530" cy="40386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2057400"/>
            <a:ext cx="8229600" cy="4572000"/>
          </a:xfrm>
        </p:spPr>
        <p:txBody>
          <a:bodyPr/>
          <a:lstStyle/>
          <a:p>
            <a:r>
              <a:rPr lang="en-US" dirty="0" smtClean="0"/>
              <a:t>Nicki Brisson, Director</a:t>
            </a:r>
          </a:p>
          <a:p>
            <a:pPr>
              <a:buNone/>
            </a:pPr>
            <a:r>
              <a:rPr lang="en-US" dirty="0" smtClean="0"/>
              <a:t>	</a:t>
            </a:r>
            <a:r>
              <a:rPr lang="en-US" dirty="0" smtClean="0"/>
              <a:t>School Choice and Parental Options</a:t>
            </a:r>
          </a:p>
          <a:p>
            <a:pPr>
              <a:buNone/>
            </a:pPr>
            <a:r>
              <a:rPr lang="en-US" dirty="0" smtClean="0"/>
              <a:t>	</a:t>
            </a:r>
            <a:r>
              <a:rPr lang="en-US" dirty="0" smtClean="0"/>
              <a:t>305-995-1530	Office</a:t>
            </a:r>
          </a:p>
          <a:p>
            <a:pPr>
              <a:buNone/>
            </a:pPr>
            <a:r>
              <a:rPr lang="en-US" dirty="0" smtClean="0"/>
              <a:t>	</a:t>
            </a:r>
            <a:r>
              <a:rPr lang="en-US" dirty="0" smtClean="0"/>
              <a:t>786-412-3184	Blackberry</a:t>
            </a:r>
          </a:p>
          <a:p>
            <a:pPr>
              <a:buNone/>
            </a:pPr>
            <a:r>
              <a:rPr lang="en-US" dirty="0" smtClean="0"/>
              <a:t>	</a:t>
            </a:r>
            <a:r>
              <a:rPr lang="en-US" dirty="0" smtClean="0">
                <a:hlinkClick r:id="rId2"/>
              </a:rPr>
              <a:t>nbrisson@dadeschools.net</a:t>
            </a:r>
            <a:endParaRPr lang="en-US" dirty="0" smtClean="0"/>
          </a:p>
          <a:p>
            <a:r>
              <a:rPr lang="en-US" dirty="0" smtClean="0"/>
              <a:t>Ana Amador, Budget Analyst</a:t>
            </a:r>
          </a:p>
          <a:p>
            <a:pPr>
              <a:buNone/>
            </a:pPr>
            <a:r>
              <a:rPr lang="en-US" dirty="0" smtClean="0"/>
              <a:t>	</a:t>
            </a:r>
            <a:r>
              <a:rPr lang="en-US" dirty="0" smtClean="0"/>
              <a:t>School Choice and Parental Options</a:t>
            </a:r>
          </a:p>
          <a:p>
            <a:pPr>
              <a:buNone/>
            </a:pPr>
            <a:r>
              <a:rPr lang="en-US" dirty="0" smtClean="0"/>
              <a:t>	</a:t>
            </a:r>
            <a:r>
              <a:rPr lang="en-US" dirty="0" smtClean="0"/>
              <a:t>305-995-7406</a:t>
            </a:r>
          </a:p>
          <a:p>
            <a:pPr>
              <a:buNone/>
            </a:pPr>
            <a:r>
              <a:rPr lang="en-US" dirty="0" smtClean="0"/>
              <a:t>	</a:t>
            </a:r>
            <a:r>
              <a:rPr lang="en-US" dirty="0" smtClean="0">
                <a:hlinkClick r:id="rId3"/>
              </a:rPr>
              <a:t>aamodor@dadeschools.net</a:t>
            </a:r>
            <a:endParaRPr lang="en-US" dirty="0" smtClean="0"/>
          </a:p>
          <a:p>
            <a:pPr>
              <a:buNone/>
            </a:pPr>
            <a:endParaRPr lang="en-US" dirty="0"/>
          </a:p>
        </p:txBody>
      </p:sp>
      <p:sp>
        <p:nvSpPr>
          <p:cNvPr id="3" name="Title 2"/>
          <p:cNvSpPr>
            <a:spLocks noGrp="1"/>
          </p:cNvSpPr>
          <p:nvPr>
            <p:ph type="title"/>
          </p:nvPr>
        </p:nvSpPr>
        <p:spPr>
          <a:xfrm>
            <a:off x="381000" y="381000"/>
            <a:ext cx="8229600" cy="1219200"/>
          </a:xfrm>
        </p:spPr>
        <p:txBody>
          <a:bodyPr/>
          <a:lstStyle/>
          <a:p>
            <a:r>
              <a:rPr smtClean="0"/>
              <a:t>District Support</a:t>
            </a:r>
            <a:endParaRPr lang="en-US" dirty="0"/>
          </a:p>
        </p:txBody>
      </p:sp>
      <p:pic>
        <p:nvPicPr>
          <p:cNvPr id="1026" name="Picture 2" descr="C:\Documents and Settings\191207\Local Settings\Temporary Internet Files\Content.IE5\22CKV9XD\MCj00787240000[1].wmf"/>
          <p:cNvPicPr>
            <a:picLocks noChangeAspect="1" noChangeArrowheads="1"/>
          </p:cNvPicPr>
          <p:nvPr/>
        </p:nvPicPr>
        <p:blipFill>
          <a:blip r:embed="rId4"/>
          <a:srcRect/>
          <a:stretch>
            <a:fillRect/>
          </a:stretch>
        </p:blipFill>
        <p:spPr bwMode="auto">
          <a:xfrm>
            <a:off x="4648200" y="914400"/>
            <a:ext cx="4125004" cy="1828800"/>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3048000"/>
            <a:ext cx="8229600" cy="4572000"/>
          </a:xfrm>
        </p:spPr>
        <p:txBody>
          <a:bodyPr/>
          <a:lstStyle/>
          <a:p>
            <a:pPr algn="just">
              <a:buNone/>
            </a:pPr>
            <a:r>
              <a:rPr lang="en-US" i="1" dirty="0" smtClean="0"/>
              <a:t>“</a:t>
            </a:r>
            <a:r>
              <a:rPr lang="en-US" sz="2400" i="1" dirty="0" smtClean="0"/>
              <a:t>Research tells us that Smaller Learning Communities (SLCs) can be remarkable opportunities for improving the intellectual and social life of children, youth, educators, and parents where all students can achieve at high levels and where staff can engage in exciting opportunities to teach and learn, and where exciting momentum can be parlayed into systematic school reform.”</a:t>
            </a:r>
            <a:endParaRPr lang="en-US" sz="2400" i="1" dirty="0"/>
          </a:p>
        </p:txBody>
      </p:sp>
      <p:pic>
        <p:nvPicPr>
          <p:cNvPr id="4" name="Picture 3" descr="C:\Documents and Settings\277593\Local Settings\Temporary Internet Files\Content.IE5\FGLEOTMX\j0439586[1].png"/>
          <p:cNvPicPr/>
          <p:nvPr/>
        </p:nvPicPr>
        <p:blipFill>
          <a:blip r:embed="rId2" cstate="print"/>
          <a:srcRect/>
          <a:stretch>
            <a:fillRect/>
          </a:stretch>
        </p:blipFill>
        <p:spPr bwMode="auto">
          <a:xfrm>
            <a:off x="3124200" y="533400"/>
            <a:ext cx="2895600" cy="2438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US" sz="3200" dirty="0" smtClean="0"/>
              <a:t>“Although the task of change is monumental, the work is good, the work is timely, and the work serves the needs of today’s children.”</a:t>
            </a:r>
            <a:endParaRPr lang="en-US" sz="3200" dirty="0"/>
          </a:p>
        </p:txBody>
      </p:sp>
      <p:sp>
        <p:nvSpPr>
          <p:cNvPr id="3" name="Title 2"/>
          <p:cNvSpPr>
            <a:spLocks noGrp="1"/>
          </p:cNvSpPr>
          <p:nvPr>
            <p:ph type="title"/>
          </p:nvPr>
        </p:nvSpPr>
        <p:spPr/>
        <p:txBody>
          <a:bodyPr>
            <a:normAutofit/>
          </a:bodyPr>
          <a:lstStyle/>
          <a:p>
            <a:r>
              <a:rPr smtClean="0"/>
              <a:t>QUESTIONS???????</a:t>
            </a:r>
            <a:endParaRPr lang="en-US" dirty="0"/>
          </a:p>
        </p:txBody>
      </p:sp>
      <p:pic>
        <p:nvPicPr>
          <p:cNvPr id="4" name="Picture 2" descr="C:\Documents and Settings\Sc\My Documents\My Pictures\Microsoft Clip Organizer\j0288988.wmf"/>
          <p:cNvPicPr>
            <a:picLocks noChangeAspect="1" noChangeArrowheads="1"/>
          </p:cNvPicPr>
          <p:nvPr/>
        </p:nvPicPr>
        <p:blipFill>
          <a:blip r:embed="rId2"/>
          <a:srcRect/>
          <a:stretch>
            <a:fillRect/>
          </a:stretch>
        </p:blipFill>
        <p:spPr bwMode="auto">
          <a:xfrm>
            <a:off x="838200" y="3429000"/>
            <a:ext cx="7772400" cy="31242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743200" y="1524000"/>
            <a:ext cx="6019800" cy="4572000"/>
          </a:xfrm>
        </p:spPr>
        <p:txBody>
          <a:bodyPr>
            <a:normAutofit fontScale="92500" lnSpcReduction="10000"/>
          </a:bodyPr>
          <a:lstStyle/>
          <a:p>
            <a:r>
              <a:rPr lang="en-US" dirty="0" smtClean="0"/>
              <a:t>Awards discretionary grants to local educational agencies (LEAs) to support the implementation of SLCs and activities to improve student academic achievement</a:t>
            </a:r>
          </a:p>
          <a:p>
            <a:r>
              <a:rPr lang="en-US" dirty="0" smtClean="0"/>
              <a:t>Was established in response to growing national concerns about students too often lost and alienated in large, impersonal high schools</a:t>
            </a:r>
          </a:p>
          <a:p>
            <a:r>
              <a:rPr lang="en-US" dirty="0" smtClean="0"/>
              <a:t>Also was designed to address concerns about school safety and low levels of achievement and graduation</a:t>
            </a:r>
            <a:endParaRPr lang="en-US" dirty="0"/>
          </a:p>
        </p:txBody>
      </p:sp>
      <p:sp>
        <p:nvSpPr>
          <p:cNvPr id="3" name="Title 2"/>
          <p:cNvSpPr>
            <a:spLocks noGrp="1"/>
          </p:cNvSpPr>
          <p:nvPr>
            <p:ph type="title"/>
          </p:nvPr>
        </p:nvSpPr>
        <p:spPr/>
        <p:txBody>
          <a:bodyPr>
            <a:normAutofit fontScale="90000"/>
          </a:bodyPr>
          <a:lstStyle/>
          <a:p>
            <a:r>
              <a:rPr smtClean="0"/>
              <a:t>The USDOE Smaller Learning Communities Grant Program</a:t>
            </a:r>
            <a:r>
              <a:rPr lang="en-US" dirty="0" smtClean="0"/>
              <a:t>…….</a:t>
            </a:r>
            <a:endParaRPr lang="en-US" dirty="0"/>
          </a:p>
        </p:txBody>
      </p:sp>
      <p:pic>
        <p:nvPicPr>
          <p:cNvPr id="2053" name="Picture 5" descr="C:\Documents and Settings\191207\Local Settings\Temporary Internet Files\Content.IE5\IJOLA5U7\MCj00787990000[1].wmf"/>
          <p:cNvPicPr>
            <a:picLocks noChangeAspect="1" noChangeArrowheads="1"/>
          </p:cNvPicPr>
          <p:nvPr/>
        </p:nvPicPr>
        <p:blipFill>
          <a:blip r:embed="rId2"/>
          <a:srcRect/>
          <a:stretch>
            <a:fillRect/>
          </a:stretch>
        </p:blipFill>
        <p:spPr bwMode="auto">
          <a:xfrm>
            <a:off x="457200" y="1752600"/>
            <a:ext cx="2286000" cy="38862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6248400" cy="4724400"/>
          </a:xfrm>
        </p:spPr>
        <p:txBody>
          <a:bodyPr>
            <a:normAutofit fontScale="92500"/>
          </a:bodyPr>
          <a:lstStyle/>
          <a:p>
            <a:r>
              <a:rPr lang="en-US" dirty="0" smtClean="0"/>
              <a:t>Federal dollars used to organize large high schools into smaller structures</a:t>
            </a:r>
          </a:p>
          <a:p>
            <a:r>
              <a:rPr lang="en-US" dirty="0" smtClean="0"/>
              <a:t>Freshman academies</a:t>
            </a:r>
          </a:p>
          <a:p>
            <a:r>
              <a:rPr lang="en-US" dirty="0" smtClean="0"/>
              <a:t>Multi-grade academies organized around career interests or other themes</a:t>
            </a:r>
          </a:p>
          <a:p>
            <a:r>
              <a:rPr lang="en-US" dirty="0" smtClean="0"/>
              <a:t>Houses in which small groups of students remain together throughout high school</a:t>
            </a:r>
          </a:p>
          <a:p>
            <a:r>
              <a:rPr lang="en-US" dirty="0" smtClean="0"/>
              <a:t>Utilizes personalization strategies such as student advisories, family advocate systems, mentoring programs, </a:t>
            </a:r>
            <a:r>
              <a:rPr lang="en-US" dirty="0" smtClean="0"/>
              <a:t>etc</a:t>
            </a:r>
            <a:endParaRPr lang="en-US" dirty="0"/>
          </a:p>
        </p:txBody>
      </p:sp>
      <p:sp>
        <p:nvSpPr>
          <p:cNvPr id="3" name="Title 2"/>
          <p:cNvSpPr>
            <a:spLocks noGrp="1"/>
          </p:cNvSpPr>
          <p:nvPr>
            <p:ph type="title"/>
          </p:nvPr>
        </p:nvSpPr>
        <p:spPr/>
        <p:txBody>
          <a:bodyPr>
            <a:normAutofit/>
          </a:bodyPr>
          <a:lstStyle/>
          <a:p>
            <a:r>
              <a:rPr smtClean="0"/>
              <a:t>SLC </a:t>
            </a:r>
            <a:r>
              <a:rPr smtClean="0"/>
              <a:t>Overview</a:t>
            </a:r>
            <a:r>
              <a:rPr lang="en-US" dirty="0" smtClean="0"/>
              <a:t>……</a:t>
            </a:r>
            <a:endParaRPr lang="en-US" dirty="0"/>
          </a:p>
        </p:txBody>
      </p:sp>
      <p:pic>
        <p:nvPicPr>
          <p:cNvPr id="3074" name="Picture 2" descr="C:\Documents and Settings\191207\Local Settings\Temporary Internet Files\Content.IE5\6TCFAPSX\MCj00787330000[1].wmf"/>
          <p:cNvPicPr>
            <a:picLocks noChangeAspect="1" noChangeArrowheads="1"/>
          </p:cNvPicPr>
          <p:nvPr/>
        </p:nvPicPr>
        <p:blipFill>
          <a:blip r:embed="rId2"/>
          <a:srcRect/>
          <a:stretch>
            <a:fillRect/>
          </a:stretch>
        </p:blipFill>
        <p:spPr bwMode="auto">
          <a:xfrm>
            <a:off x="6858000" y="1143000"/>
            <a:ext cx="1752600" cy="47244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429000" y="1524000"/>
            <a:ext cx="5715000" cy="4495800"/>
          </a:xfrm>
        </p:spPr>
        <p:txBody>
          <a:bodyPr>
            <a:normAutofit/>
          </a:bodyPr>
          <a:lstStyle/>
          <a:p>
            <a:r>
              <a:rPr lang="en-US" dirty="0" smtClean="0"/>
              <a:t>To increase the focus on the learner and the collaborative nature of teacher and student work</a:t>
            </a:r>
          </a:p>
          <a:p>
            <a:r>
              <a:rPr lang="en-US" dirty="0" smtClean="0"/>
              <a:t>To increase student academic achievement</a:t>
            </a:r>
          </a:p>
          <a:p>
            <a:r>
              <a:rPr lang="en-US" dirty="0" smtClean="0"/>
              <a:t>To increase the graduation rate</a:t>
            </a:r>
          </a:p>
          <a:p>
            <a:r>
              <a:rPr lang="en-US" dirty="0" smtClean="0"/>
              <a:t>To improve the school culture</a:t>
            </a:r>
          </a:p>
          <a:p>
            <a:r>
              <a:rPr lang="en-US" dirty="0" smtClean="0"/>
              <a:t>To close the achievement gap among </a:t>
            </a:r>
            <a:r>
              <a:rPr lang="en-US" dirty="0" smtClean="0"/>
              <a:t>subgroups</a:t>
            </a:r>
            <a:endParaRPr lang="en-US" dirty="0" smtClean="0"/>
          </a:p>
        </p:txBody>
      </p:sp>
      <p:sp>
        <p:nvSpPr>
          <p:cNvPr id="3" name="Title 2"/>
          <p:cNvSpPr>
            <a:spLocks noGrp="1"/>
          </p:cNvSpPr>
          <p:nvPr>
            <p:ph type="title"/>
          </p:nvPr>
        </p:nvSpPr>
        <p:spPr/>
        <p:txBody>
          <a:bodyPr/>
          <a:lstStyle/>
          <a:p>
            <a:r>
              <a:rPr smtClean="0"/>
              <a:t>SLC Goals &amp; </a:t>
            </a:r>
            <a:r>
              <a:rPr smtClean="0"/>
              <a:t>Objectives</a:t>
            </a:r>
            <a:r>
              <a:rPr lang="en-US" dirty="0" smtClean="0"/>
              <a:t>……</a:t>
            </a:r>
            <a:endParaRPr lang="en-US" dirty="0"/>
          </a:p>
        </p:txBody>
      </p:sp>
      <p:pic>
        <p:nvPicPr>
          <p:cNvPr id="4098" name="Picture 2" descr="C:\Documents and Settings\191207\Local Settings\Temporary Internet Files\Content.IE5\2XCDIHAD\MCj00787370000[1].wmf"/>
          <p:cNvPicPr>
            <a:picLocks noChangeAspect="1" noChangeArrowheads="1"/>
          </p:cNvPicPr>
          <p:nvPr/>
        </p:nvPicPr>
        <p:blipFill>
          <a:blip r:embed="rId2"/>
          <a:srcRect/>
          <a:stretch>
            <a:fillRect/>
          </a:stretch>
        </p:blipFill>
        <p:spPr bwMode="auto">
          <a:xfrm>
            <a:off x="533400" y="1600200"/>
            <a:ext cx="2895600" cy="40386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524000"/>
            <a:ext cx="6858000" cy="3810000"/>
          </a:xfrm>
        </p:spPr>
        <p:txBody>
          <a:bodyPr>
            <a:normAutofit fontScale="85000" lnSpcReduction="10000"/>
          </a:bodyPr>
          <a:lstStyle/>
          <a:p>
            <a:r>
              <a:rPr lang="en-US" dirty="0" smtClean="0"/>
              <a:t>Create an environment for success</a:t>
            </a:r>
          </a:p>
          <a:p>
            <a:r>
              <a:rPr lang="en-US" dirty="0" smtClean="0"/>
              <a:t>Equip ALL students with rigorous coursework and skills for post-secondary success</a:t>
            </a:r>
          </a:p>
          <a:p>
            <a:r>
              <a:rPr lang="en-US" dirty="0" smtClean="0"/>
              <a:t>Provide accelerated learning strategies and interventions for students below grade level</a:t>
            </a:r>
          </a:p>
          <a:p>
            <a:r>
              <a:rPr lang="en-US" dirty="0" smtClean="0"/>
              <a:t>Provide opportunities for students to engage in real-world, relevant learning projects</a:t>
            </a:r>
          </a:p>
          <a:p>
            <a:r>
              <a:rPr lang="en-US" dirty="0" smtClean="0"/>
              <a:t>Provide high-quality, relevant professional development</a:t>
            </a:r>
          </a:p>
          <a:p>
            <a:r>
              <a:rPr lang="en-US" dirty="0" smtClean="0"/>
              <a:t>Increase participation in advanced academics</a:t>
            </a:r>
          </a:p>
          <a:p>
            <a:endParaRPr lang="en-US" dirty="0"/>
          </a:p>
        </p:txBody>
      </p:sp>
      <p:sp>
        <p:nvSpPr>
          <p:cNvPr id="3" name="Title 2"/>
          <p:cNvSpPr>
            <a:spLocks noGrp="1"/>
          </p:cNvSpPr>
          <p:nvPr>
            <p:ph type="title"/>
          </p:nvPr>
        </p:nvSpPr>
        <p:spPr/>
        <p:txBody>
          <a:bodyPr>
            <a:normAutofit fontScale="90000"/>
          </a:bodyPr>
          <a:lstStyle/>
          <a:p>
            <a:r>
              <a:rPr smtClean="0"/>
              <a:t>SLC Strategies to achieve goals</a:t>
            </a:r>
            <a:r>
              <a:rPr lang="en-US" dirty="0" smtClean="0"/>
              <a:t>….</a:t>
            </a:r>
            <a:endParaRPr lang="en-US" dirty="0"/>
          </a:p>
        </p:txBody>
      </p:sp>
      <p:pic>
        <p:nvPicPr>
          <p:cNvPr id="5124" name="Picture 4" descr="C:\Documents and Settings\191207\Local Settings\Temporary Internet Files\Content.IE5\ATUNA1IJ\MCj00787490000[1].wmf"/>
          <p:cNvPicPr>
            <a:picLocks noChangeAspect="1" noChangeArrowheads="1"/>
          </p:cNvPicPr>
          <p:nvPr/>
        </p:nvPicPr>
        <p:blipFill>
          <a:blip r:embed="rId2"/>
          <a:srcRect/>
          <a:stretch>
            <a:fillRect/>
          </a:stretch>
        </p:blipFill>
        <p:spPr bwMode="auto">
          <a:xfrm>
            <a:off x="3733800" y="4876800"/>
            <a:ext cx="4986802" cy="18288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2004 SLC Cohort </a:t>
            </a:r>
            <a:r>
              <a:rPr lang="en-US" sz="1800" dirty="0" smtClean="0"/>
              <a:t>(closed June 2008)  </a:t>
            </a:r>
          </a:p>
          <a:p>
            <a:pPr lvl="1"/>
            <a:r>
              <a:rPr lang="en-US" sz="1600" dirty="0" smtClean="0"/>
              <a:t>6 comprehensive high schools</a:t>
            </a:r>
          </a:p>
          <a:p>
            <a:pPr lvl="1"/>
            <a:r>
              <a:rPr lang="en-US" sz="1600" dirty="0" smtClean="0"/>
              <a:t>$3,000,000 grant award</a:t>
            </a:r>
          </a:p>
          <a:p>
            <a:r>
              <a:rPr lang="en-US" dirty="0" smtClean="0"/>
              <a:t>2005 SLC Cohort</a:t>
            </a:r>
          </a:p>
          <a:p>
            <a:pPr lvl="1"/>
            <a:r>
              <a:rPr lang="en-US" sz="1600" dirty="0" smtClean="0"/>
              <a:t>10 additional comprehensive high schools</a:t>
            </a:r>
          </a:p>
          <a:p>
            <a:pPr lvl="1"/>
            <a:r>
              <a:rPr lang="en-US" sz="1600" dirty="0" smtClean="0"/>
              <a:t>$11,000,000 grant award</a:t>
            </a:r>
          </a:p>
          <a:p>
            <a:r>
              <a:rPr lang="en-US" dirty="0" smtClean="0"/>
              <a:t>2006 SLC Cohort</a:t>
            </a:r>
          </a:p>
          <a:p>
            <a:pPr lvl="1"/>
            <a:r>
              <a:rPr lang="en-US" sz="1600" dirty="0" smtClean="0"/>
              <a:t>10 additional comprehensive high schools</a:t>
            </a:r>
          </a:p>
          <a:p>
            <a:pPr lvl="1"/>
            <a:r>
              <a:rPr lang="en-US" sz="1600" dirty="0" smtClean="0"/>
              <a:t>$9,000,000 grant award</a:t>
            </a:r>
          </a:p>
          <a:p>
            <a:r>
              <a:rPr lang="en-US" dirty="0" smtClean="0"/>
              <a:t>2008 SLC Cohort</a:t>
            </a:r>
          </a:p>
          <a:p>
            <a:pPr lvl="1"/>
            <a:r>
              <a:rPr lang="en-US" sz="1600" dirty="0" smtClean="0"/>
              <a:t>8 additional comprehensive high schools</a:t>
            </a:r>
          </a:p>
          <a:p>
            <a:pPr lvl="1"/>
            <a:r>
              <a:rPr lang="en-US" sz="1600" dirty="0" smtClean="0"/>
              <a:t>$10,416,611</a:t>
            </a:r>
          </a:p>
          <a:p>
            <a:endParaRPr lang="en-US" dirty="0" smtClean="0"/>
          </a:p>
          <a:p>
            <a:pPr>
              <a:buNone/>
            </a:pPr>
            <a:r>
              <a:rPr lang="en-US" sz="3500" b="1" dirty="0" smtClean="0"/>
              <a:t>TOTAL $33,416,611</a:t>
            </a:r>
          </a:p>
        </p:txBody>
      </p:sp>
      <p:sp>
        <p:nvSpPr>
          <p:cNvPr id="3" name="Title 2"/>
          <p:cNvSpPr>
            <a:spLocks noGrp="1"/>
          </p:cNvSpPr>
          <p:nvPr>
            <p:ph type="title"/>
          </p:nvPr>
        </p:nvSpPr>
        <p:spPr/>
        <p:txBody>
          <a:bodyPr>
            <a:normAutofit fontScale="90000"/>
          </a:bodyPr>
          <a:lstStyle/>
          <a:p>
            <a:r>
              <a:rPr smtClean="0"/>
              <a:t>SLC Impact to Miami-Dade County Public Schools</a:t>
            </a:r>
            <a:endParaRPr lang="en-US" dirty="0"/>
          </a:p>
        </p:txBody>
      </p:sp>
      <p:pic>
        <p:nvPicPr>
          <p:cNvPr id="6146" name="Picture 2" descr="C:\Documents and Settings\191207\Local Settings\Temporary Internet Files\Content.IE5\PVDBFMJP\MCj00787250000[1].wmf"/>
          <p:cNvPicPr>
            <a:picLocks noChangeAspect="1" noChangeArrowheads="1"/>
          </p:cNvPicPr>
          <p:nvPr/>
        </p:nvPicPr>
        <p:blipFill>
          <a:blip r:embed="rId2"/>
          <a:srcRect/>
          <a:stretch>
            <a:fillRect/>
          </a:stretch>
        </p:blipFill>
        <p:spPr bwMode="auto">
          <a:xfrm>
            <a:off x="4876800" y="1371600"/>
            <a:ext cx="3769581" cy="44196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76600" y="1981200"/>
            <a:ext cx="6096000" cy="4114800"/>
          </a:xfrm>
        </p:spPr>
        <p:txBody>
          <a:bodyPr>
            <a:normAutofit lnSpcReduction="10000"/>
          </a:bodyPr>
          <a:lstStyle/>
          <a:p>
            <a:r>
              <a:rPr lang="en-US" dirty="0" smtClean="0"/>
              <a:t>Full-time release SLC Coordinator</a:t>
            </a:r>
          </a:p>
          <a:p>
            <a:r>
              <a:rPr lang="en-US" dirty="0" smtClean="0"/>
              <a:t>Hourly funds for after-school planning, mentoring, etc.</a:t>
            </a:r>
          </a:p>
          <a:p>
            <a:r>
              <a:rPr lang="en-US" dirty="0" smtClean="0"/>
              <a:t>Stipend for pro</a:t>
            </a:r>
            <a:r>
              <a:rPr lang="en-US" b="1" dirty="0" smtClean="0"/>
              <a:t>fessio</a:t>
            </a:r>
            <a:r>
              <a:rPr lang="en-US" dirty="0" smtClean="0"/>
              <a:t>nal summer professional development attendance</a:t>
            </a:r>
          </a:p>
          <a:p>
            <a:r>
              <a:rPr lang="en-US" dirty="0" smtClean="0"/>
              <a:t>Academy specific supplies</a:t>
            </a:r>
          </a:p>
          <a:p>
            <a:r>
              <a:rPr lang="en-US" dirty="0" smtClean="0"/>
              <a:t>Travel to professional conferences</a:t>
            </a:r>
          </a:p>
          <a:p>
            <a:r>
              <a:rPr lang="en-US" dirty="0" smtClean="0"/>
              <a:t>Field trips</a:t>
            </a:r>
          </a:p>
          <a:p>
            <a:r>
              <a:rPr lang="en-US" dirty="0" smtClean="0"/>
              <a:t>Dues and fees</a:t>
            </a:r>
          </a:p>
          <a:p>
            <a:endParaRPr lang="en-US" dirty="0" smtClean="0"/>
          </a:p>
          <a:p>
            <a:pPr>
              <a:buNone/>
            </a:pPr>
            <a:endParaRPr lang="en-US" dirty="0"/>
          </a:p>
        </p:txBody>
      </p:sp>
      <p:sp>
        <p:nvSpPr>
          <p:cNvPr id="3" name="Title 2"/>
          <p:cNvSpPr>
            <a:spLocks noGrp="1"/>
          </p:cNvSpPr>
          <p:nvPr>
            <p:ph type="title"/>
          </p:nvPr>
        </p:nvSpPr>
        <p:spPr/>
        <p:txBody>
          <a:bodyPr/>
          <a:lstStyle/>
          <a:p>
            <a:r>
              <a:rPr smtClean="0"/>
              <a:t>Use of federal grant dollars</a:t>
            </a:r>
            <a:r>
              <a:rPr lang="en-US" dirty="0" smtClean="0"/>
              <a:t>…..</a:t>
            </a:r>
            <a:endParaRPr lang="en-US" dirty="0"/>
          </a:p>
        </p:txBody>
      </p:sp>
      <p:pic>
        <p:nvPicPr>
          <p:cNvPr id="7171" name="Picture 3" descr="C:\Documents and Settings\191207\Local Settings\Temporary Internet Files\Content.IE5\9ZIU3RKY\MCj00788040000[1].wmf"/>
          <p:cNvPicPr>
            <a:picLocks noChangeAspect="1" noChangeArrowheads="1"/>
          </p:cNvPicPr>
          <p:nvPr/>
        </p:nvPicPr>
        <p:blipFill>
          <a:blip r:embed="rId2"/>
          <a:srcRect/>
          <a:stretch>
            <a:fillRect/>
          </a:stretch>
        </p:blipFill>
        <p:spPr bwMode="auto">
          <a:xfrm rot="397596">
            <a:off x="721279" y="1274305"/>
            <a:ext cx="2549199" cy="47244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524000"/>
            <a:ext cx="5867400" cy="4572000"/>
          </a:xfrm>
        </p:spPr>
        <p:txBody>
          <a:bodyPr>
            <a:normAutofit/>
          </a:bodyPr>
          <a:lstStyle/>
          <a:p>
            <a:r>
              <a:rPr lang="en-US" dirty="0" smtClean="0"/>
              <a:t>Required by the grant for each year of funding</a:t>
            </a:r>
          </a:p>
          <a:p>
            <a:r>
              <a:rPr lang="en-US" dirty="0" smtClean="0"/>
              <a:t>2007/08 are available and will be sent to each school</a:t>
            </a:r>
          </a:p>
          <a:p>
            <a:r>
              <a:rPr lang="en-US" dirty="0" smtClean="0"/>
              <a:t>University of Miami Education Evaluation Team (UMEET)</a:t>
            </a:r>
          </a:p>
          <a:p>
            <a:pPr lvl="1"/>
            <a:r>
              <a:rPr lang="en-US" dirty="0" smtClean="0"/>
              <a:t>	Dr. Ann Bessell, Director of Research</a:t>
            </a:r>
          </a:p>
          <a:p>
            <a:pPr lvl="1"/>
            <a:r>
              <a:rPr lang="en-US" dirty="0" smtClean="0"/>
              <a:t> </a:t>
            </a:r>
            <a:r>
              <a:rPr lang="en-US" dirty="0" smtClean="0"/>
              <a:t>  Miriam Pacheco-Plaza, Senior Research Associate</a:t>
            </a:r>
          </a:p>
        </p:txBody>
      </p:sp>
      <p:sp>
        <p:nvSpPr>
          <p:cNvPr id="3" name="Title 2"/>
          <p:cNvSpPr>
            <a:spLocks noGrp="1"/>
          </p:cNvSpPr>
          <p:nvPr>
            <p:ph type="title"/>
          </p:nvPr>
        </p:nvSpPr>
        <p:spPr/>
        <p:txBody>
          <a:bodyPr/>
          <a:lstStyle/>
          <a:p>
            <a:r>
              <a:rPr smtClean="0"/>
              <a:t>SLC Program Evaluation</a:t>
            </a:r>
            <a:r>
              <a:rPr lang="en-US" dirty="0" smtClean="0"/>
              <a:t>…….</a:t>
            </a:r>
            <a:endParaRPr lang="en-US" dirty="0"/>
          </a:p>
        </p:txBody>
      </p:sp>
      <p:pic>
        <p:nvPicPr>
          <p:cNvPr id="8194" name="Picture 2" descr="C:\Documents and Settings\191207\Local Settings\Temporary Internet Files\Content.IE5\C27H2A2V\MCj00788180000[1].wmf"/>
          <p:cNvPicPr>
            <a:picLocks noChangeAspect="1" noChangeArrowheads="1"/>
          </p:cNvPicPr>
          <p:nvPr/>
        </p:nvPicPr>
        <p:blipFill>
          <a:blip r:embed="rId2"/>
          <a:srcRect/>
          <a:stretch>
            <a:fillRect/>
          </a:stretch>
        </p:blipFill>
        <p:spPr bwMode="auto">
          <a:xfrm>
            <a:off x="5867400" y="1676400"/>
            <a:ext cx="2828925" cy="381000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ustom 1">
      <a:majorFont>
        <a:latin typeface="Verdana"/>
        <a:ea typeface=""/>
        <a:cs typeface=""/>
      </a:majorFont>
      <a:minorFont>
        <a:latin typeface="Comic Sans MS"/>
        <a:ea typeface=""/>
        <a:cs typeface=""/>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222</TotalTime>
  <Words>939</Words>
  <Application>Microsoft Office PowerPoint</Application>
  <PresentationFormat>On-screen Show (4:3)</PresentationFormat>
  <Paragraphs>108</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Paper</vt:lpstr>
      <vt:lpstr>Slide 1</vt:lpstr>
      <vt:lpstr>Slide 2</vt:lpstr>
      <vt:lpstr>The USDOE Smaller Learning Communities Grant Program…….</vt:lpstr>
      <vt:lpstr>SLC Overview……</vt:lpstr>
      <vt:lpstr>SLC Goals &amp; Objectives……</vt:lpstr>
      <vt:lpstr>SLC Strategies to achieve goals….</vt:lpstr>
      <vt:lpstr>SLC Impact to Miami-Dade County Public Schools</vt:lpstr>
      <vt:lpstr>Use of federal grant dollars…..</vt:lpstr>
      <vt:lpstr>SLC Program Evaluation…….</vt:lpstr>
      <vt:lpstr>USDOE Annual Performance Reporting…….</vt:lpstr>
      <vt:lpstr>MDCPS Smaller Learning Communities opportunities……</vt:lpstr>
      <vt:lpstr>SLC Design Studio Defined…</vt:lpstr>
      <vt:lpstr>SLC Design Studio Goals….</vt:lpstr>
      <vt:lpstr>Points for discussion when considering design studio status….</vt:lpstr>
      <vt:lpstr>Examples of Target SLC Instructional Strategies</vt:lpstr>
      <vt:lpstr>Target instructional strategies cont…</vt:lpstr>
      <vt:lpstr>Examples of Target SLC Organizational Structures</vt:lpstr>
      <vt:lpstr>Target organizational Structures cont……</vt:lpstr>
      <vt:lpstr>District Support</vt:lpstr>
      <vt:lpstr>QUESTIONS???????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191207</dc:creator>
  <cp:lastModifiedBy>191207</cp:lastModifiedBy>
  <cp:revision>23</cp:revision>
  <dcterms:created xsi:type="dcterms:W3CDTF">2008-10-30T20:00:03Z</dcterms:created>
  <dcterms:modified xsi:type="dcterms:W3CDTF">2008-11-03T14:53:03Z</dcterms:modified>
</cp:coreProperties>
</file>